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4" r:id="rId10"/>
    <p:sldId id="264" r:id="rId11"/>
    <p:sldId id="265" r:id="rId12"/>
    <p:sldId id="275" r:id="rId13"/>
    <p:sldId id="266" r:id="rId14"/>
    <p:sldId id="267" r:id="rId15"/>
    <p:sldId id="268" r:id="rId16"/>
    <p:sldId id="269" r:id="rId17"/>
    <p:sldId id="277" r:id="rId18"/>
    <p:sldId id="270" r:id="rId19"/>
    <p:sldId id="271" r:id="rId20"/>
    <p:sldId id="272" r:id="rId21"/>
    <p:sldId id="273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4632-29DB-4C87-AF50-646E55C2407A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C502-458A-4A92-8DAA-C91ADDDE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08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4632-29DB-4C87-AF50-646E55C2407A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C502-458A-4A92-8DAA-C91ADDDE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10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4632-29DB-4C87-AF50-646E55C2407A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C502-458A-4A92-8DAA-C91ADDDE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39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4632-29DB-4C87-AF50-646E55C2407A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C502-458A-4A92-8DAA-C91ADDDE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664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4632-29DB-4C87-AF50-646E55C2407A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C502-458A-4A92-8DAA-C91ADDDE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4632-29DB-4C87-AF50-646E55C2407A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C502-458A-4A92-8DAA-C91ADDDE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49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4632-29DB-4C87-AF50-646E55C2407A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C502-458A-4A92-8DAA-C91ADDDE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577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4632-29DB-4C87-AF50-646E55C2407A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C502-458A-4A92-8DAA-C91ADDDE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73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4632-29DB-4C87-AF50-646E55C2407A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C502-458A-4A92-8DAA-C91ADDDE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022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4632-29DB-4C87-AF50-646E55C2407A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C502-458A-4A92-8DAA-C91ADDDE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818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F4632-29DB-4C87-AF50-646E55C2407A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3C502-458A-4A92-8DAA-C91ADDDE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40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F4632-29DB-4C87-AF50-646E55C2407A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3C502-458A-4A92-8DAA-C91ADDDE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481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8610600" cy="68579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3200" b="1" dirty="0" smtClean="0"/>
              <a:t>Stool analysis: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8610600" cy="55626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>
              <a:lnSpc>
                <a:spcPct val="200000"/>
              </a:lnSpc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A stool analysis is a series of tests done on a stool (feces) sample for differential diagnosis of certain diseases of digestive system.</a:t>
            </a:r>
          </a:p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rgbClr val="0070C0"/>
                </a:solidFill>
              </a:rPr>
              <a:t>Stool analysis procedure is divided into: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1-Physical Examination.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2-Chemical Examination.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3-Microscopic Examination.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44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8686800" cy="457199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/>
              <a:t>Microscopic Examination: 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762000"/>
            <a:ext cx="8686800" cy="58674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-Fecal leukocytes</a:t>
            </a:r>
            <a:r>
              <a:rPr lang="en-US" sz="2800" dirty="0" smtClean="0">
                <a:solidFill>
                  <a:schemeClr val="tx1"/>
                </a:solidFill>
              </a:rPr>
              <a:t>, especially </a:t>
            </a:r>
            <a:r>
              <a:rPr lang="en-US" sz="2800" dirty="0" smtClean="0">
                <a:solidFill>
                  <a:srgbClr val="0070C0"/>
                </a:solidFill>
              </a:rPr>
              <a:t>neutrophils</a:t>
            </a:r>
            <a:r>
              <a:rPr lang="en-US" sz="2800" dirty="0" smtClean="0">
                <a:solidFill>
                  <a:schemeClr val="tx1"/>
                </a:solidFill>
              </a:rPr>
              <a:t> are associated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with </a:t>
            </a:r>
            <a:r>
              <a:rPr lang="en-US" sz="2800" b="1" dirty="0" smtClean="0">
                <a:solidFill>
                  <a:srgbClr val="0070C0"/>
                </a:solidFill>
              </a:rPr>
              <a:t>dysentery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-They can be detected by dried smears of the stool stained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with gram stain.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</a:t>
            </a:r>
            <a:r>
              <a:rPr lang="en-US" sz="2800" b="1" dirty="0" smtClean="0">
                <a:solidFill>
                  <a:srgbClr val="0070C0"/>
                </a:solidFill>
              </a:rPr>
              <a:t>Wet-mount smear</a:t>
            </a:r>
            <a:r>
              <a:rPr lang="en-US" sz="2800" dirty="0" smtClean="0">
                <a:solidFill>
                  <a:schemeClr val="tx1"/>
                </a:solidFill>
              </a:rPr>
              <a:t>(0.9% Saline) or </a:t>
            </a:r>
            <a:r>
              <a:rPr lang="en-US" sz="2800" b="1" dirty="0" smtClean="0">
                <a:solidFill>
                  <a:srgbClr val="0070C0"/>
                </a:solidFill>
              </a:rPr>
              <a:t>Iodine stained smear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should be prepared for </a:t>
            </a:r>
            <a:r>
              <a:rPr lang="en-US" sz="2800" b="1" dirty="0" smtClean="0">
                <a:solidFill>
                  <a:srgbClr val="0070C0"/>
                </a:solidFill>
              </a:rPr>
              <a:t>parasites</a:t>
            </a:r>
            <a:r>
              <a:rPr lang="en-US" sz="2800" dirty="0" smtClean="0">
                <a:solidFill>
                  <a:schemeClr val="tx1"/>
                </a:solidFill>
              </a:rPr>
              <a:t> identification.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1-Wet-mount smear : Show the </a:t>
            </a:r>
            <a:r>
              <a:rPr lang="en-US" sz="2800" dirty="0" smtClean="0">
                <a:solidFill>
                  <a:srgbClr val="0070C0"/>
                </a:solidFill>
              </a:rPr>
              <a:t>motility</a:t>
            </a:r>
            <a:r>
              <a:rPr lang="en-US" sz="2800" dirty="0" smtClean="0">
                <a:solidFill>
                  <a:schemeClr val="tx1"/>
                </a:solidFill>
              </a:rPr>
              <a:t> of active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                             Protozoa. 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2-Iodine smear: Show the </a:t>
            </a:r>
            <a:r>
              <a:rPr lang="en-US" sz="2800" dirty="0" smtClean="0">
                <a:solidFill>
                  <a:srgbClr val="0070C0"/>
                </a:solidFill>
              </a:rPr>
              <a:t>nucleus</a:t>
            </a:r>
            <a:r>
              <a:rPr lang="en-US" sz="2800" dirty="0" smtClean="0">
                <a:solidFill>
                  <a:schemeClr val="tx1"/>
                </a:solidFill>
              </a:rPr>
              <a:t> and </a:t>
            </a:r>
            <a:r>
              <a:rPr lang="en-US" sz="2800" dirty="0" smtClean="0">
                <a:solidFill>
                  <a:srgbClr val="0070C0"/>
                </a:solidFill>
              </a:rPr>
              <a:t>karyosome </a:t>
            </a:r>
            <a:r>
              <a:rPr lang="en-US" sz="2800" dirty="0" smtClean="0">
                <a:solidFill>
                  <a:schemeClr val="tx1"/>
                </a:solidFill>
              </a:rPr>
              <a:t>of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                 protozoa.   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496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1"/>
            <a:ext cx="8610600" cy="53339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Amoebic dysentery: </a:t>
            </a:r>
            <a:r>
              <a:rPr lang="en-US" sz="2800" i="1" dirty="0">
                <a:solidFill>
                  <a:srgbClr val="0070C0"/>
                </a:solidFill>
                <a:cs typeface="Times New Roman" pitchFamily="18" charset="0"/>
              </a:rPr>
              <a:t>Entamoeba </a:t>
            </a:r>
            <a:r>
              <a:rPr lang="en-US" sz="2800" i="1" dirty="0" err="1">
                <a:solidFill>
                  <a:srgbClr val="0070C0"/>
                </a:solidFill>
                <a:cs typeface="Times New Roman" pitchFamily="18" charset="0"/>
              </a:rPr>
              <a:t>histolytica</a:t>
            </a:r>
            <a:r>
              <a:rPr lang="en-US" sz="2800" i="1" dirty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cs typeface="Times New Roman" pitchFamily="18" charset="0"/>
              </a:rPr>
              <a:t>(Rhizopoda):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838200"/>
            <a:ext cx="8534400" cy="5715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-Offensive stool.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</a:t>
            </a:r>
            <a:r>
              <a:rPr lang="en-US" sz="2800" dirty="0" err="1" smtClean="0">
                <a:solidFill>
                  <a:schemeClr val="tx1"/>
                </a:solidFill>
              </a:rPr>
              <a:t>Faecal</a:t>
            </a:r>
            <a:r>
              <a:rPr lang="en-US" sz="2800" dirty="0" smtClean="0">
                <a:solidFill>
                  <a:schemeClr val="tx1"/>
                </a:solidFill>
              </a:rPr>
              <a:t> matter mixed with blood and mucus.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-RBCs, pus, mucus, and </a:t>
            </a:r>
            <a:r>
              <a:rPr lang="en-US" sz="2800" i="1" dirty="0">
                <a:solidFill>
                  <a:srgbClr val="0070C0"/>
                </a:solidFill>
                <a:cs typeface="Times New Roman" pitchFamily="18" charset="0"/>
              </a:rPr>
              <a:t>Entamoeba </a:t>
            </a:r>
            <a:r>
              <a:rPr lang="en-US" sz="2800" i="1" dirty="0" err="1" smtClean="0">
                <a:solidFill>
                  <a:srgbClr val="0070C0"/>
                </a:solidFill>
                <a:cs typeface="Times New Roman" pitchFamily="18" charset="0"/>
              </a:rPr>
              <a:t>histolytica</a:t>
            </a:r>
            <a:r>
              <a:rPr lang="en-US" sz="2800" i="1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cs typeface="Times New Roman" pitchFamily="18" charset="0"/>
              </a:rPr>
              <a:t>cyst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 or/and </a:t>
            </a:r>
            <a:r>
              <a:rPr lang="en-US" sz="2800" dirty="0" smtClean="0">
                <a:solidFill>
                  <a:srgbClr val="0070C0"/>
                </a:solidFill>
                <a:cs typeface="Times New Roman" pitchFamily="18" charset="0"/>
              </a:rPr>
              <a:t>trophozoite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 (central karyosome).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-Trophozoite show motility in one direction. 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Picture 3" descr="F:\copy of LG\nimer aboahmad\Figures of parasites\صورة 24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657600"/>
            <a:ext cx="3505200" cy="2590800"/>
          </a:xfrm>
          <a:prstGeom prst="rect">
            <a:avLst/>
          </a:prstGeom>
          <a:noFill/>
        </p:spPr>
      </p:pic>
      <p:pic>
        <p:nvPicPr>
          <p:cNvPr id="5" name="Picture 2" descr="F:\copy of LG\nimer aboahmad\Figures of parasites\صورة 25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2727" y="3657600"/>
            <a:ext cx="3962400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1385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1"/>
            <a:ext cx="8610600" cy="533399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i="1" dirty="0" err="1">
                <a:solidFill>
                  <a:srgbClr val="0070C0"/>
                </a:solidFill>
                <a:cs typeface="Times New Roman" pitchFamily="18" charset="0"/>
              </a:rPr>
              <a:t>Entamoeba</a:t>
            </a:r>
            <a:r>
              <a:rPr lang="en-US" sz="2800" b="1" i="1" dirty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sz="2800" b="1" i="1" dirty="0" err="1" smtClean="0">
                <a:solidFill>
                  <a:srgbClr val="0070C0"/>
                </a:solidFill>
                <a:cs typeface="Times New Roman" pitchFamily="18" charset="0"/>
              </a:rPr>
              <a:t>histolytica</a:t>
            </a:r>
            <a:r>
              <a:rPr lang="en-US" sz="2800" b="1" i="1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  <a:cs typeface="Times New Roman" pitchFamily="18" charset="0"/>
              </a:rPr>
              <a:t>life cycle: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838200"/>
            <a:ext cx="8534400" cy="57912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1000" dirty="0" smtClean="0"/>
              <a:t>N</a:t>
            </a:r>
            <a:endParaRPr lang="en-US" sz="1000" dirty="0"/>
          </a:p>
        </p:txBody>
      </p:sp>
      <p:pic>
        <p:nvPicPr>
          <p:cNvPr id="4" name="Picture 2" descr="C:\Users\nmansour\Desktop\E.histolytic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90600"/>
            <a:ext cx="8229599" cy="548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829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8686800" cy="53339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Giardia 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intestinalis 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838200"/>
            <a:ext cx="8686800" cy="5715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457200" indent="-457200" algn="l">
              <a:buFontTx/>
              <a:buChar char="-"/>
            </a:pPr>
            <a:r>
              <a:rPr lang="en-US" sz="2800" dirty="0" smtClean="0">
                <a:solidFill>
                  <a:srgbClr val="0070C0"/>
                </a:solidFill>
                <a:cs typeface="Times New Roman" pitchFamily="18" charset="0"/>
              </a:rPr>
              <a:t>Gastrointestinal Mastigophora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  <a:p>
            <a:pPr marL="457200" indent="-457200" algn="l">
              <a:buFontTx/>
              <a:buChar char="-"/>
            </a:pPr>
            <a:r>
              <a:rPr lang="en-US" sz="2800" dirty="0" smtClean="0">
                <a:solidFill>
                  <a:schemeClr val="tx1"/>
                </a:solidFill>
              </a:rPr>
              <a:t>Habitat</a:t>
            </a:r>
            <a:r>
              <a:rPr lang="en-US" sz="2800" dirty="0">
                <a:solidFill>
                  <a:schemeClr val="tx1"/>
                </a:solidFill>
              </a:rPr>
              <a:t>:</a:t>
            </a:r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Small intestine especially in </a:t>
            </a:r>
            <a:r>
              <a:rPr lang="en-US" sz="2800" dirty="0" smtClean="0">
                <a:solidFill>
                  <a:schemeClr val="tx1"/>
                </a:solidFill>
              </a:rPr>
              <a:t>duodenum.</a:t>
            </a:r>
          </a:p>
          <a:p>
            <a:pPr marL="457200" indent="-457200" algn="l">
              <a:buFontTx/>
              <a:buChar char="-"/>
            </a:pPr>
            <a:r>
              <a:rPr lang="en-US" sz="2800" dirty="0" smtClean="0">
                <a:solidFill>
                  <a:schemeClr val="tx1"/>
                </a:solidFill>
              </a:rPr>
              <a:t>Disease</a:t>
            </a:r>
            <a:r>
              <a:rPr lang="en-US" sz="2800" dirty="0">
                <a:solidFill>
                  <a:schemeClr val="tx1"/>
                </a:solidFill>
              </a:rPr>
              <a:t>: Fatty </a:t>
            </a:r>
            <a:r>
              <a:rPr lang="en-US" sz="2800" dirty="0" smtClean="0">
                <a:solidFill>
                  <a:schemeClr val="tx1"/>
                </a:solidFill>
              </a:rPr>
              <a:t>diarrhea </a:t>
            </a:r>
            <a:r>
              <a:rPr lang="en-US" sz="2800" dirty="0">
                <a:solidFill>
                  <a:schemeClr val="tx1"/>
                </a:solidFill>
              </a:rPr>
              <a:t>especially in children. </a:t>
            </a:r>
          </a:p>
          <a:p>
            <a:pPr marL="457200" indent="-457200" algn="l">
              <a:buFontTx/>
              <a:buChar char="-"/>
            </a:pP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Morphology: Trophozoite: </a:t>
            </a:r>
            <a:r>
              <a:rPr lang="en-US" sz="2800" dirty="0" smtClean="0">
                <a:solidFill>
                  <a:srgbClr val="0070C0"/>
                </a:solidFill>
                <a:cs typeface="Times New Roman" pitchFamily="18" charset="0"/>
              </a:rPr>
              <a:t>four pairs of flagella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  <a:p>
            <a:pPr marL="457200" indent="-457200" algn="l">
              <a:buFontTx/>
              <a:buChar char="-"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Giardia cyst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(infective and diagnostic)     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Giardia trophozoite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(diagnostic stage).  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5" descr="gi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124200"/>
            <a:ext cx="3733800" cy="2743200"/>
          </a:xfrm>
          <a:prstGeom prst="rect">
            <a:avLst/>
          </a:prstGeom>
        </p:spPr>
      </p:pic>
      <p:pic>
        <p:nvPicPr>
          <p:cNvPr id="5" name="عنصر نائب للصورة 7" descr="تنزيل (54).jpg"/>
          <p:cNvPicPr>
            <a:picLocks noChangeAspect="1"/>
          </p:cNvPicPr>
          <p:nvPr/>
        </p:nvPicPr>
        <p:blipFill>
          <a:blip r:embed="rId3"/>
          <a:srcRect t="486" b="486"/>
          <a:stretch>
            <a:fillRect/>
          </a:stretch>
        </p:blipFill>
        <p:spPr>
          <a:xfrm>
            <a:off x="4648200" y="3124200"/>
            <a:ext cx="41148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456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1"/>
            <a:ext cx="8534400" cy="533399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latin typeface="+mn-lt"/>
              </a:rPr>
              <a:t/>
            </a:r>
            <a:br>
              <a:rPr lang="en-US" sz="2800" dirty="0" smtClean="0">
                <a:latin typeface="+mn-lt"/>
              </a:rPr>
            </a:br>
            <a:r>
              <a:rPr lang="en-US" sz="2800" b="1" dirty="0" smtClean="0">
                <a:solidFill>
                  <a:srgbClr val="0070C0"/>
                </a:solidFill>
                <a:latin typeface="+mn-lt"/>
              </a:rPr>
              <a:t>Balantidial dysentery</a:t>
            </a:r>
            <a:r>
              <a:rPr lang="en-US" sz="2800" dirty="0" smtClean="0">
                <a:latin typeface="+mn-lt"/>
              </a:rPr>
              <a:t>: </a:t>
            </a:r>
            <a:r>
              <a:rPr lang="en-US" sz="2800" i="1" dirty="0" err="1">
                <a:solidFill>
                  <a:srgbClr val="0070C0"/>
                </a:solidFill>
                <a:latin typeface="+mn-lt"/>
                <a:cs typeface="Times New Roman" pitchFamily="18" charset="0"/>
              </a:rPr>
              <a:t>Balantidium</a:t>
            </a:r>
            <a:r>
              <a:rPr lang="en-US" sz="2800" i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sz="2800" i="1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coli</a:t>
            </a:r>
            <a:r>
              <a:rPr lang="en-US" sz="28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:</a:t>
            </a:r>
            <a:r>
              <a:rPr lang="en-US" sz="2800" i="1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sz="2800" b="1" i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/>
            </a:r>
            <a:br>
              <a:rPr lang="en-US" sz="2800" b="1" i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</a:br>
            <a:endParaRPr lang="en-US" sz="28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914400"/>
            <a:ext cx="8534400" cy="5715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</a:t>
            </a:r>
            <a:r>
              <a:rPr lang="en-US" sz="2800" dirty="0" err="1" smtClean="0">
                <a:solidFill>
                  <a:schemeClr val="tx1"/>
                </a:solidFill>
              </a:rPr>
              <a:t>Ciliophora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-Kidney-shaped Macronucleus. 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</a:t>
            </a:r>
            <a:r>
              <a:rPr lang="en-US" sz="2800" dirty="0">
                <a:solidFill>
                  <a:schemeClr val="tx1"/>
                </a:solidFill>
              </a:rPr>
              <a:t>S</a:t>
            </a:r>
            <a:r>
              <a:rPr lang="en-US" sz="2800" dirty="0" smtClean="0">
                <a:solidFill>
                  <a:schemeClr val="tx1"/>
                </a:solidFill>
              </a:rPr>
              <a:t>mall micronucleus.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-Ingestion of Contaminated pork meat.</a:t>
            </a:r>
          </a:p>
          <a:p>
            <a:pPr algn="l"/>
            <a:endParaRPr lang="en-US" sz="2800" dirty="0"/>
          </a:p>
        </p:txBody>
      </p:sp>
      <p:pic>
        <p:nvPicPr>
          <p:cNvPr id="4" name="Picture 4" descr="E:\copy of LG\nimer aboahmad\Figures of parasites\صورة 24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352800"/>
            <a:ext cx="3048000" cy="3048000"/>
          </a:xfrm>
          <a:prstGeom prst="rect">
            <a:avLst/>
          </a:prstGeom>
          <a:noFill/>
        </p:spPr>
      </p:pic>
      <p:pic>
        <p:nvPicPr>
          <p:cNvPr id="5" name="Picture 2" descr="E:\copy of LG\nimer aboahmad\Figures of parasites\صورة 24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3124200"/>
            <a:ext cx="4648200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9405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1"/>
            <a:ext cx="8610600" cy="533399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3000" b="1" dirty="0" smtClean="0"/>
              <a:t>Helminthes: </a:t>
            </a:r>
            <a:endParaRPr lang="en-US" sz="3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838200"/>
            <a:ext cx="8610600" cy="57912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i="1" dirty="0">
                <a:solidFill>
                  <a:schemeClr val="tx1"/>
                </a:solidFill>
                <a:cs typeface="Times New Roman" pitchFamily="18" charset="0"/>
              </a:rPr>
              <a:t>Schistosoma </a:t>
            </a:r>
            <a:r>
              <a:rPr lang="en-US" sz="2800" b="1" i="1" dirty="0" err="1">
                <a:solidFill>
                  <a:schemeClr val="tx1"/>
                </a:solidFill>
                <a:cs typeface="Times New Roman" pitchFamily="18" charset="0"/>
              </a:rPr>
              <a:t>mansoni</a:t>
            </a:r>
            <a:r>
              <a:rPr lang="en-US" sz="2800" b="1" dirty="0" smtClean="0">
                <a:solidFill>
                  <a:schemeClr val="tx1"/>
                </a:solidFill>
                <a:cs typeface="Times New Roman" pitchFamily="18" charset="0"/>
              </a:rPr>
              <a:t>:</a:t>
            </a:r>
          </a:p>
          <a:p>
            <a:pPr marL="457200" indent="-457200" algn="l">
              <a:buFontTx/>
              <a:buChar char="-"/>
            </a:pPr>
            <a:r>
              <a:rPr lang="en-US" sz="2800" dirty="0" err="1" smtClean="0">
                <a:solidFill>
                  <a:schemeClr val="tx1"/>
                </a:solidFill>
                <a:cs typeface="Times New Roman" pitchFamily="18" charset="0"/>
              </a:rPr>
              <a:t>Trematoda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  <a:p>
            <a:pPr marL="457200" indent="-457200" algn="l">
              <a:buFontTx/>
              <a:buChar char="-"/>
            </a:pP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Intestinal </a:t>
            </a:r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bilharziasis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  <a:p>
            <a:pPr marL="457200" indent="-457200" algn="l">
              <a:buFontTx/>
              <a:buChar char="-"/>
            </a:pP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Diagnosis: finding of ova in stool.</a:t>
            </a:r>
          </a:p>
          <a:p>
            <a:pPr marL="457200" indent="-457200" algn="l">
              <a:buFontTx/>
              <a:buChar char="-"/>
            </a:pPr>
            <a:endParaRPr lang="en-US" sz="2800" dirty="0">
              <a:solidFill>
                <a:schemeClr val="tx1"/>
              </a:solidFill>
              <a:cs typeface="Times New Roman" pitchFamily="18" charset="0"/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  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cs typeface="Times New Roman" pitchFamily="18" charset="0"/>
              </a:rPr>
              <a:t>Ova with </a:t>
            </a:r>
          </a:p>
          <a:p>
            <a:pPr algn="l"/>
            <a:r>
              <a:rPr lang="en-US" sz="24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cs typeface="Times New Roman" pitchFamily="18" charset="0"/>
              </a:rPr>
              <a:t>  Lateral spine</a:t>
            </a:r>
          </a:p>
          <a:p>
            <a:pPr algn="l"/>
            <a:r>
              <a:rPr lang="en-US" sz="24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cs typeface="Times New Roman" pitchFamily="18" charset="0"/>
              </a:rPr>
              <a:t>  (diagnostic </a:t>
            </a:r>
          </a:p>
          <a:p>
            <a:pPr algn="l"/>
            <a:r>
              <a:rPr lang="en-US" sz="24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cs typeface="Times New Roman" pitchFamily="18" charset="0"/>
              </a:rPr>
              <a:t>    stage) </a:t>
            </a:r>
            <a:endParaRPr lang="en-US" sz="2400" b="1" dirty="0"/>
          </a:p>
        </p:txBody>
      </p:sp>
      <p:pic>
        <p:nvPicPr>
          <p:cNvPr id="4" name="Picture 3" descr="F:\copy of LG\nimer aboahmad\Figures of parasites\صورة 16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143000"/>
            <a:ext cx="2552699" cy="5029200"/>
          </a:xfrm>
          <a:prstGeom prst="rect">
            <a:avLst/>
          </a:prstGeom>
          <a:noFill/>
        </p:spPr>
      </p:pic>
      <p:pic>
        <p:nvPicPr>
          <p:cNvPr id="1026" name="Picture 2" descr="F:\copy of LG\nimer aboahmad\Figures of parasites\صورة 17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352800"/>
            <a:ext cx="2895600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923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8763000" cy="45720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err="1" smtClean="0"/>
              <a:t>Cysticercosis</a:t>
            </a:r>
            <a:r>
              <a:rPr lang="en-US" sz="2800" b="1" dirty="0" smtClean="0"/>
              <a:t>: </a:t>
            </a:r>
            <a:r>
              <a:rPr lang="en-US" sz="2800" b="1" i="1" dirty="0" err="1" smtClean="0"/>
              <a:t>Taenia</a:t>
            </a:r>
            <a:r>
              <a:rPr lang="en-US" sz="2800" b="1" i="1" dirty="0" smtClean="0"/>
              <a:t> </a:t>
            </a:r>
            <a:r>
              <a:rPr lang="en-US" sz="2800" b="1" dirty="0" smtClean="0"/>
              <a:t>(</a:t>
            </a:r>
            <a:r>
              <a:rPr lang="en-US" sz="2800" b="1" dirty="0" err="1" smtClean="0"/>
              <a:t>Cestoda</a:t>
            </a:r>
            <a:r>
              <a:rPr lang="en-US" sz="2800" b="1" dirty="0" smtClean="0"/>
              <a:t>) infection: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685800"/>
            <a:ext cx="8763000" cy="59436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rgbClr val="0070C0"/>
                </a:solidFill>
                <a:cs typeface="Times New Roman" pitchFamily="18" charset="0"/>
              </a:rPr>
              <a:t>1-</a:t>
            </a:r>
            <a:r>
              <a:rPr lang="en-US" sz="2800" i="1" dirty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sz="2800" i="1" dirty="0" err="1">
                <a:solidFill>
                  <a:srgbClr val="0070C0"/>
                </a:solidFill>
                <a:cs typeface="Times New Roman" pitchFamily="18" charset="0"/>
              </a:rPr>
              <a:t>Taenia</a:t>
            </a:r>
            <a:r>
              <a:rPr lang="en-US" sz="2800" i="1" dirty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sz="2800" i="1" dirty="0" err="1">
                <a:solidFill>
                  <a:srgbClr val="0070C0"/>
                </a:solidFill>
                <a:cs typeface="Times New Roman" pitchFamily="18" charset="0"/>
              </a:rPr>
              <a:t>saginata</a:t>
            </a:r>
            <a:r>
              <a:rPr lang="en-US" sz="2800" i="1" dirty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(beef tapeworm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). </a:t>
            </a:r>
            <a:endParaRPr lang="en-US" sz="2800" dirty="0">
              <a:solidFill>
                <a:schemeClr val="tx1"/>
              </a:solidFill>
              <a:cs typeface="Times New Roman" pitchFamily="18" charset="0"/>
            </a:endParaRPr>
          </a:p>
          <a:p>
            <a:pPr algn="l"/>
            <a:r>
              <a:rPr lang="en-US" sz="2800" dirty="0">
                <a:solidFill>
                  <a:srgbClr val="0070C0"/>
                </a:solidFill>
                <a:cs typeface="Times New Roman" pitchFamily="18" charset="0"/>
              </a:rPr>
              <a:t>2- </a:t>
            </a:r>
            <a:r>
              <a:rPr lang="en-US" sz="2800" i="1" dirty="0" err="1">
                <a:solidFill>
                  <a:srgbClr val="0070C0"/>
                </a:solidFill>
                <a:cs typeface="Times New Roman" pitchFamily="18" charset="0"/>
              </a:rPr>
              <a:t>Taenia</a:t>
            </a:r>
            <a:r>
              <a:rPr lang="en-US" sz="2800" i="1" dirty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sz="2800" i="1" dirty="0" err="1">
                <a:solidFill>
                  <a:srgbClr val="0070C0"/>
                </a:solidFill>
                <a:cs typeface="Times New Roman" pitchFamily="18" charset="0"/>
              </a:rPr>
              <a:t>solium</a:t>
            </a:r>
            <a:r>
              <a:rPr lang="en-US" sz="2800" i="1" dirty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(pork tapeworm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).</a:t>
            </a:r>
          </a:p>
          <a:p>
            <a:pPr algn="l"/>
            <a:endParaRPr lang="en-US" sz="28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algn="l"/>
            <a:r>
              <a:rPr lang="en-US" sz="2800" b="1" dirty="0" smtClean="0">
                <a:solidFill>
                  <a:srgbClr val="0070C0"/>
                </a:solidFill>
                <a:cs typeface="Times New Roman" pitchFamily="18" charset="0"/>
              </a:rPr>
              <a:t>Diagnostic stages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: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1-Gravid segments. 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2-Hexacantho-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  </a:t>
            </a:r>
            <a:r>
              <a:rPr lang="en-US" sz="2800" dirty="0" err="1" smtClean="0">
                <a:solidFill>
                  <a:schemeClr val="tx1"/>
                </a:solidFill>
                <a:cs typeface="Times New Roman" pitchFamily="18" charset="0"/>
              </a:rPr>
              <a:t>embryonated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 ova. </a:t>
            </a:r>
          </a:p>
          <a:p>
            <a:pPr algn="l"/>
            <a:endParaRPr lang="en-US" sz="2800" dirty="0">
              <a:solidFill>
                <a:schemeClr val="tx1"/>
              </a:solidFill>
              <a:cs typeface="Times New Roman" pitchFamily="18" charset="0"/>
            </a:endParaRPr>
          </a:p>
          <a:p>
            <a:pPr algn="l"/>
            <a:endParaRPr lang="en-US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752600"/>
            <a:ext cx="5486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C:\Users\nmansour\Desktop\z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19600"/>
            <a:ext cx="24384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354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1"/>
            <a:ext cx="8610600" cy="533399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 lvl="0" algn="l">
              <a:spcBef>
                <a:spcPct val="20000"/>
              </a:spcBef>
            </a:pPr>
            <a:r>
              <a:rPr lang="en-US" sz="2800" b="1" i="1" dirty="0" smtClean="0">
                <a:solidFill>
                  <a:srgbClr val="0070C0"/>
                </a:solidFill>
                <a:cs typeface="Times New Roman" pitchFamily="18" charset="0"/>
              </a:rPr>
              <a:t/>
            </a:r>
            <a:br>
              <a:rPr lang="en-US" sz="2800" b="1" i="1" dirty="0" smtClean="0">
                <a:solidFill>
                  <a:srgbClr val="0070C0"/>
                </a:solidFill>
                <a:cs typeface="Times New Roman" pitchFamily="18" charset="0"/>
              </a:rPr>
            </a:br>
            <a:r>
              <a:rPr lang="en-US" sz="2800" b="1" i="1" dirty="0" err="1" smtClean="0">
                <a:solidFill>
                  <a:srgbClr val="0070C0"/>
                </a:solidFill>
                <a:cs typeface="Times New Roman" pitchFamily="18" charset="0"/>
              </a:rPr>
              <a:t>Ascaris</a:t>
            </a:r>
            <a:r>
              <a:rPr lang="en-US" sz="2800" b="1" i="1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sz="2800" b="1" i="1" dirty="0" err="1" smtClean="0">
                <a:solidFill>
                  <a:srgbClr val="0070C0"/>
                </a:solidFill>
                <a:cs typeface="Times New Roman" pitchFamily="18" charset="0"/>
              </a:rPr>
              <a:t>lumbricoides</a:t>
            </a:r>
            <a:r>
              <a:rPr lang="en-US" sz="2800" b="1" i="1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  <a:cs typeface="Times New Roman" pitchFamily="18" charset="0"/>
              </a:rPr>
              <a:t>life cycle</a:t>
            </a:r>
            <a:r>
              <a:rPr lang="en-US" sz="2800" b="1" i="1" dirty="0" smtClean="0">
                <a:solidFill>
                  <a:srgbClr val="0070C0"/>
                </a:solidFill>
                <a:cs typeface="Times New Roman" pitchFamily="18" charset="0"/>
              </a:rPr>
              <a:t>: </a:t>
            </a:r>
            <a:r>
              <a:rPr lang="en-US" sz="2800" b="1" i="1" dirty="0">
                <a:solidFill>
                  <a:srgbClr val="0070C0"/>
                </a:solidFill>
                <a:cs typeface="Times New Roman" pitchFamily="18" charset="0"/>
              </a:rPr>
              <a:t/>
            </a:r>
            <a:br>
              <a:rPr lang="en-US" sz="2800" b="1" i="1" dirty="0">
                <a:solidFill>
                  <a:srgbClr val="0070C0"/>
                </a:solidFill>
                <a:cs typeface="Times New Roman" pitchFamily="18" charset="0"/>
              </a:rPr>
            </a:b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762000"/>
            <a:ext cx="8610600" cy="58674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80772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4265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76200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28600"/>
            <a:ext cx="8610600" cy="63246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i="1" dirty="0">
                <a:solidFill>
                  <a:srgbClr val="0070C0"/>
                </a:solidFill>
                <a:cs typeface="Times New Roman" pitchFamily="18" charset="0"/>
              </a:rPr>
              <a:t>Ascaris </a:t>
            </a:r>
            <a:r>
              <a:rPr lang="en-US" sz="2800" b="1" i="1" dirty="0" err="1" smtClean="0">
                <a:solidFill>
                  <a:srgbClr val="0070C0"/>
                </a:solidFill>
                <a:cs typeface="Times New Roman" pitchFamily="18" charset="0"/>
              </a:rPr>
              <a:t>lumbricoides</a:t>
            </a:r>
            <a:r>
              <a:rPr lang="en-US" sz="2800" b="1" i="1" dirty="0" smtClean="0">
                <a:solidFill>
                  <a:srgbClr val="0070C0"/>
                </a:solidFill>
                <a:cs typeface="Times New Roman" pitchFamily="18" charset="0"/>
              </a:rPr>
              <a:t>: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-</a:t>
            </a:r>
            <a:r>
              <a:rPr lang="en-US" sz="2800" dirty="0" err="1" smtClean="0">
                <a:solidFill>
                  <a:schemeClr val="tx1"/>
                </a:solidFill>
                <a:cs typeface="Times New Roman" pitchFamily="18" charset="0"/>
              </a:rPr>
              <a:t>Nematoda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-</a:t>
            </a:r>
            <a:r>
              <a:rPr lang="en-US" sz="2800" b="1" dirty="0" smtClean="0">
                <a:solidFill>
                  <a:srgbClr val="0070C0"/>
                </a:solidFill>
                <a:cs typeface="Times New Roman" pitchFamily="18" charset="0"/>
              </a:rPr>
              <a:t>Diagnostic stage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: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1-Fertilized, un-fertilized ova.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2-Embryonated ova.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cs typeface="Times New Roman" pitchFamily="18" charset="0"/>
              </a:rPr>
              <a:t>3-Adult stage. 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Picture 3" descr="F:\copy of LG\nimer aboahmad\Figures of parasites\صورة 00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4191000"/>
            <a:ext cx="2590800" cy="1905000"/>
          </a:xfrm>
          <a:prstGeom prst="rect">
            <a:avLst/>
          </a:prstGeom>
          <a:noFill/>
        </p:spPr>
      </p:pic>
      <p:pic>
        <p:nvPicPr>
          <p:cNvPr id="5" name="عنصر نائب للمحتوى 5" descr="ascari 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717078"/>
            <a:ext cx="3657600" cy="3245322"/>
          </a:xfrm>
          <a:prstGeom prst="rect">
            <a:avLst/>
          </a:prstGeom>
        </p:spPr>
      </p:pic>
      <p:pic>
        <p:nvPicPr>
          <p:cNvPr id="6" name="Picture 2" descr="F:\copy of LG\nimer aboahmad\Figures of parasites\صورة 00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505200"/>
            <a:ext cx="3505200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6679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28600"/>
            <a:ext cx="8610600" cy="64008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/>
            <a:r>
              <a:rPr lang="en-US" b="1" dirty="0" smtClean="0">
                <a:solidFill>
                  <a:srgbClr val="0070C0"/>
                </a:solidFill>
              </a:rPr>
              <a:t>Hook worms: </a:t>
            </a:r>
          </a:p>
          <a:p>
            <a:pPr marL="457200" indent="-457200" algn="l">
              <a:buFontTx/>
              <a:buChar char="-"/>
            </a:pPr>
            <a:r>
              <a:rPr lang="en-US" sz="2800" b="1" i="1" dirty="0" err="1" smtClean="0">
                <a:solidFill>
                  <a:schemeClr val="tx1"/>
                </a:solidFill>
              </a:rPr>
              <a:t>Ancylostoma</a:t>
            </a:r>
            <a:r>
              <a:rPr lang="en-US" sz="2800" b="1" i="1" dirty="0" smtClean="0">
                <a:solidFill>
                  <a:schemeClr val="tx1"/>
                </a:solidFill>
              </a:rPr>
              <a:t> </a:t>
            </a:r>
            <a:r>
              <a:rPr lang="en-US" sz="2800" b="1" i="1" dirty="0" err="1" smtClean="0">
                <a:solidFill>
                  <a:schemeClr val="tx1"/>
                </a:solidFill>
              </a:rPr>
              <a:t>duodenale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Tx/>
              <a:buChar char="-"/>
            </a:pPr>
            <a:r>
              <a:rPr lang="en-US" sz="2800" dirty="0" err="1" smtClean="0">
                <a:solidFill>
                  <a:schemeClr val="tx1"/>
                </a:solidFill>
              </a:rPr>
              <a:t>Nematoda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</a:p>
          <a:p>
            <a:pPr marL="457200" indent="-457200" algn="l">
              <a:buFontTx/>
              <a:buChar char="-"/>
            </a:pPr>
            <a:r>
              <a:rPr lang="en-US" sz="2800" b="1" dirty="0" smtClean="0">
                <a:solidFill>
                  <a:srgbClr val="0070C0"/>
                </a:solidFill>
              </a:rPr>
              <a:t>Diagnostic stage</a:t>
            </a:r>
            <a:r>
              <a:rPr lang="en-US" sz="2800" dirty="0" smtClean="0">
                <a:solidFill>
                  <a:schemeClr val="tx1"/>
                </a:solidFill>
              </a:rPr>
              <a:t>: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4-8 cell stage Embryonated ova.  </a:t>
            </a:r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dirty="0"/>
          </a:p>
        </p:txBody>
      </p:sp>
      <p:pic>
        <p:nvPicPr>
          <p:cNvPr id="4" name="عنصر نائب للمحتوى 5" descr="ho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124200"/>
            <a:ext cx="4572000" cy="3200400"/>
          </a:xfrm>
          <a:prstGeom prst="rect">
            <a:avLst/>
          </a:prstGeom>
        </p:spPr>
      </p:pic>
      <p:pic>
        <p:nvPicPr>
          <p:cNvPr id="3074" name="Picture 2" descr="F:\copy of LG\nimer aboahmad\Figures of parasites\صورة 12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036" y="685800"/>
            <a:ext cx="2745364" cy="257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470562"/>
            <a:ext cx="1905000" cy="30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8494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8686800" cy="533399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</a:rPr>
              <a:t/>
            </a:r>
            <a:br>
              <a:rPr lang="en-US" sz="2800" b="1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Clinical significance of stool analysis:</a:t>
            </a:r>
            <a:br>
              <a:rPr lang="en-US" sz="2800" b="1" dirty="0" smtClean="0">
                <a:solidFill>
                  <a:schemeClr val="tx1"/>
                </a:solidFill>
              </a:rPr>
            </a:b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838200"/>
            <a:ext cx="8610600" cy="58674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1-Diagnosis of digestive system infectious diseases: 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    Bacteria, parasites, virus, and fungi. 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2-Diagnosis of pancreas disorders (inflammation); which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    associated with </a:t>
            </a:r>
            <a:r>
              <a:rPr lang="en-US" sz="2800" dirty="0" err="1" smtClean="0">
                <a:solidFill>
                  <a:schemeClr val="tx1"/>
                </a:solidFill>
              </a:rPr>
              <a:t>malabsorption</a:t>
            </a:r>
            <a:r>
              <a:rPr lang="en-US" sz="2800" dirty="0" smtClean="0">
                <a:solidFill>
                  <a:schemeClr val="tx1"/>
                </a:solidFill>
              </a:rPr>
              <a:t> of  nutrients.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3-Primary screening test for some types of digestive </a:t>
            </a:r>
          </a:p>
          <a:p>
            <a:pPr algn="l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system malignancy such as: Colon cancer. 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4-Primary screening test for peptic ulcer disease, and 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   some types of anemia. 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3575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6477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i="1" dirty="0">
                <a:solidFill>
                  <a:schemeClr val="tx1"/>
                </a:solidFill>
              </a:rPr>
              <a:t>E</a:t>
            </a:r>
            <a:r>
              <a:rPr lang="en-US" sz="2800" b="1" i="1" dirty="0" smtClean="0">
                <a:solidFill>
                  <a:schemeClr val="tx1"/>
                </a:solidFill>
              </a:rPr>
              <a:t>nterobius vermicularis</a:t>
            </a:r>
            <a:r>
              <a:rPr lang="en-US" sz="2800" b="1" dirty="0" smtClean="0">
                <a:solidFill>
                  <a:schemeClr val="tx1"/>
                </a:solidFill>
              </a:rPr>
              <a:t>:</a:t>
            </a:r>
            <a:r>
              <a:rPr lang="en-US" sz="2800" b="1" dirty="0" smtClean="0"/>
              <a:t> 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</a:t>
            </a:r>
            <a:r>
              <a:rPr lang="en-US" sz="2800" dirty="0" err="1" smtClean="0">
                <a:solidFill>
                  <a:schemeClr val="tx1"/>
                </a:solidFill>
              </a:rPr>
              <a:t>Nematoda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</a:t>
            </a:r>
            <a:r>
              <a:rPr lang="en-US" sz="2800" dirty="0" smtClean="0">
                <a:solidFill>
                  <a:srgbClr val="0070C0"/>
                </a:solidFill>
              </a:rPr>
              <a:t>Diagnostic stage</a:t>
            </a:r>
            <a:r>
              <a:rPr lang="en-US" sz="2800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D-shaped ova.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                                                D-Shaped Ova. 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7" descr="تنزيل (6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362200"/>
            <a:ext cx="3733800" cy="4038600"/>
          </a:xfrm>
          <a:prstGeom prst="rect">
            <a:avLst/>
          </a:prstGeom>
        </p:spPr>
      </p:pic>
      <p:pic>
        <p:nvPicPr>
          <p:cNvPr id="5" name="عنصر نائب للمحتوى 5" descr="تنزيل (5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2381466"/>
            <a:ext cx="3352800" cy="2723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8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28601"/>
            <a:ext cx="76200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686800" cy="6477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i="1" dirty="0" err="1" smtClean="0">
                <a:solidFill>
                  <a:schemeClr val="tx1"/>
                </a:solidFill>
              </a:rPr>
              <a:t>Strongyloides</a:t>
            </a:r>
            <a:r>
              <a:rPr lang="en-US" sz="2800" b="1" i="1" dirty="0" smtClean="0">
                <a:solidFill>
                  <a:schemeClr val="tx1"/>
                </a:solidFill>
              </a:rPr>
              <a:t> </a:t>
            </a:r>
            <a:r>
              <a:rPr lang="en-US" sz="2800" b="1" i="1" dirty="0" err="1" smtClean="0">
                <a:solidFill>
                  <a:schemeClr val="tx1"/>
                </a:solidFill>
              </a:rPr>
              <a:t>stercoralis</a:t>
            </a:r>
            <a:r>
              <a:rPr lang="en-US" sz="2800" dirty="0" smtClean="0">
                <a:solidFill>
                  <a:schemeClr val="tx1"/>
                </a:solidFill>
              </a:rPr>
              <a:t>: 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-Free-living </a:t>
            </a:r>
            <a:r>
              <a:rPr lang="en-US" sz="2800" dirty="0" err="1" smtClean="0">
                <a:solidFill>
                  <a:schemeClr val="tx1"/>
                </a:solidFill>
              </a:rPr>
              <a:t>Nematoda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-</a:t>
            </a:r>
            <a:r>
              <a:rPr lang="en-US" sz="2800" b="1" dirty="0" smtClean="0">
                <a:solidFill>
                  <a:srgbClr val="0070C0"/>
                </a:solidFill>
              </a:rPr>
              <a:t>Diagnostic stage</a:t>
            </a:r>
            <a:r>
              <a:rPr lang="en-US" sz="2800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Rhabditiform larvae</a:t>
            </a:r>
            <a:r>
              <a:rPr lang="en-US" sz="2800" dirty="0" smtClean="0">
                <a:solidFill>
                  <a:schemeClr val="tx1"/>
                </a:solidFill>
              </a:rPr>
              <a:t> in stool. 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F:\copy of LG\nimer aboahmad\Figures of parasites\صورة 19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18871"/>
            <a:ext cx="3359727" cy="245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nmansour\Desktop\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971800"/>
            <a:ext cx="7703127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30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52400"/>
            <a:ext cx="8534400" cy="6477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i="1" dirty="0" smtClean="0">
                <a:solidFill>
                  <a:srgbClr val="0070C0"/>
                </a:solidFill>
              </a:rPr>
              <a:t>Trichocephalus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i="1" dirty="0" err="1" smtClean="0">
                <a:solidFill>
                  <a:srgbClr val="0070C0"/>
                </a:solidFill>
              </a:rPr>
              <a:t>trichiuris</a:t>
            </a:r>
            <a:r>
              <a:rPr lang="en-US" sz="2800" b="1" dirty="0" smtClean="0">
                <a:solidFill>
                  <a:srgbClr val="0070C0"/>
                </a:solidFill>
              </a:rPr>
              <a:t> adult:</a:t>
            </a:r>
          </a:p>
          <a:p>
            <a:pPr algn="l"/>
            <a:endParaRPr lang="en-US" sz="2800" b="1" dirty="0">
              <a:solidFill>
                <a:srgbClr val="0070C0"/>
              </a:solidFill>
            </a:endParaRPr>
          </a:p>
          <a:p>
            <a:pPr algn="l"/>
            <a:endParaRPr lang="en-US" sz="2800" b="1" dirty="0" smtClean="0">
              <a:solidFill>
                <a:srgbClr val="0070C0"/>
              </a:solidFill>
            </a:endParaRPr>
          </a:p>
          <a:p>
            <a:pPr algn="l"/>
            <a:endParaRPr lang="en-US" sz="2800" b="1" dirty="0">
              <a:solidFill>
                <a:srgbClr val="0070C0"/>
              </a:solidFill>
            </a:endParaRPr>
          </a:p>
          <a:p>
            <a:pPr algn="l"/>
            <a:endParaRPr lang="en-US" sz="2800" b="1" dirty="0" smtClean="0">
              <a:solidFill>
                <a:srgbClr val="0070C0"/>
              </a:solidFill>
            </a:endParaRPr>
          </a:p>
          <a:p>
            <a:pPr algn="l"/>
            <a:endParaRPr lang="en-US" sz="2800" b="1" dirty="0">
              <a:solidFill>
                <a:srgbClr val="0070C0"/>
              </a:solidFill>
            </a:endParaRPr>
          </a:p>
          <a:p>
            <a:pPr algn="l"/>
            <a:endParaRPr lang="en-US" sz="2800" b="1" dirty="0" smtClean="0">
              <a:solidFill>
                <a:srgbClr val="0070C0"/>
              </a:solidFill>
            </a:endParaRPr>
          </a:p>
          <a:p>
            <a:pPr algn="l"/>
            <a:endParaRPr lang="en-US" sz="2800" b="1" dirty="0">
              <a:solidFill>
                <a:srgbClr val="0070C0"/>
              </a:solidFill>
            </a:endParaRPr>
          </a:p>
          <a:p>
            <a:pPr algn="l"/>
            <a:endParaRPr lang="en-US" sz="2800" b="1" dirty="0" smtClean="0">
              <a:solidFill>
                <a:srgbClr val="0070C0"/>
              </a:solidFill>
            </a:endParaRPr>
          </a:p>
          <a:p>
            <a:pPr algn="l"/>
            <a:endParaRPr lang="en-US" sz="2800" b="1" dirty="0">
              <a:solidFill>
                <a:srgbClr val="0070C0"/>
              </a:solidFill>
            </a:endParaRPr>
          </a:p>
          <a:p>
            <a:pPr algn="l"/>
            <a:r>
              <a:rPr lang="en-US" sz="2000" b="1" dirty="0" smtClean="0">
                <a:solidFill>
                  <a:srgbClr val="0070C0"/>
                </a:solidFill>
              </a:rPr>
              <a:t>                                                                       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prstClr val="black"/>
                </a:solidFill>
              </a:rPr>
              <a:t>barrel </a:t>
            </a:r>
            <a:r>
              <a:rPr lang="en-US" sz="2000" b="1" dirty="0" smtClean="0">
                <a:solidFill>
                  <a:prstClr val="black"/>
                </a:solidFill>
              </a:rPr>
              <a:t>shaped-egg</a:t>
            </a:r>
            <a:r>
              <a:rPr lang="en-US" sz="2000" b="1" dirty="0">
                <a:solidFill>
                  <a:prstClr val="black"/>
                </a:solidFill>
              </a:rPr>
              <a:t> with two polar plugs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pPr algn="l"/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4" name="Picture 2" descr="C:\Users\nmansour\Desktop\Trichocephalus male and fema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62000"/>
            <a:ext cx="80010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nmansour\Desktop\ov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953000"/>
            <a:ext cx="3810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685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8686800" cy="53339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For whom Stool analysis is urgently required?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838200"/>
            <a:ext cx="8686800" cy="57912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274320" lvl="1" indent="-274320" algn="l">
              <a:lnSpc>
                <a:spcPct val="150000"/>
              </a:lnSpc>
              <a:buClr>
                <a:schemeClr val="accent3"/>
              </a:buClr>
              <a:buSzPct val="95000"/>
            </a:pPr>
            <a:r>
              <a:rPr lang="en-US" dirty="0" smtClean="0">
                <a:solidFill>
                  <a:schemeClr val="tx1"/>
                </a:solidFill>
              </a:rPr>
              <a:t> 1-Patients with abdominal pain.</a:t>
            </a:r>
          </a:p>
          <a:p>
            <a:pPr marL="274320" lvl="1" indent="-274320" algn="l">
              <a:lnSpc>
                <a:spcPct val="150000"/>
              </a:lnSpc>
              <a:buClr>
                <a:schemeClr val="accent3"/>
              </a:buClr>
              <a:buSzPct val="95000"/>
            </a:pPr>
            <a:r>
              <a:rPr lang="en-US" dirty="0" smtClean="0">
                <a:solidFill>
                  <a:schemeClr val="tx1"/>
                </a:solidFill>
              </a:rPr>
              <a:t> 2-Patients with diarrhea.</a:t>
            </a:r>
          </a:p>
          <a:p>
            <a:pPr marL="274320" lvl="1" indent="-274320" algn="l">
              <a:lnSpc>
                <a:spcPct val="150000"/>
              </a:lnSpc>
              <a:buClr>
                <a:schemeClr val="accent3"/>
              </a:buClr>
              <a:buSzPct val="95000"/>
            </a:pPr>
            <a:r>
              <a:rPr lang="en-US" dirty="0" smtClean="0">
                <a:solidFill>
                  <a:schemeClr val="tx1"/>
                </a:solidFill>
              </a:rPr>
              <a:t> 3-Patients with anemia.</a:t>
            </a:r>
            <a:endParaRPr lang="en-US" dirty="0">
              <a:solidFill>
                <a:schemeClr val="tx1"/>
              </a:solidFill>
            </a:endParaRPr>
          </a:p>
          <a:p>
            <a:pPr marL="274320" lvl="1" indent="-274320" algn="l">
              <a:lnSpc>
                <a:spcPct val="150000"/>
              </a:lnSpc>
              <a:buClr>
                <a:schemeClr val="accent3"/>
              </a:buClr>
              <a:buSzPct val="95000"/>
            </a:pPr>
            <a:endParaRPr lang="en-US" sz="2700" b="1" dirty="0" smtClean="0">
              <a:solidFill>
                <a:srgbClr val="0070C0"/>
              </a:solidFill>
            </a:endParaRPr>
          </a:p>
          <a:p>
            <a:pPr marL="274320" lvl="1" indent="-274320" algn="l">
              <a:lnSpc>
                <a:spcPct val="150000"/>
              </a:lnSpc>
              <a:buClr>
                <a:schemeClr val="accent3"/>
              </a:buClr>
              <a:buSzPct val="95000"/>
            </a:pPr>
            <a:r>
              <a:rPr lang="en-US" sz="2700" b="1" dirty="0" smtClean="0">
                <a:solidFill>
                  <a:srgbClr val="0070C0"/>
                </a:solidFill>
              </a:rPr>
              <a:t>Other situations by which Stool analysis is non-urgently required:</a:t>
            </a:r>
          </a:p>
          <a:p>
            <a:pPr marL="274320" lvl="1" indent="-274320" algn="l">
              <a:lnSpc>
                <a:spcPct val="150000"/>
              </a:lnSpc>
              <a:buClr>
                <a:schemeClr val="accent3"/>
              </a:buClr>
              <a:buSzPct val="95000"/>
            </a:pPr>
            <a:r>
              <a:rPr lang="en-US" sz="2700" b="1" dirty="0">
                <a:solidFill>
                  <a:srgbClr val="0070C0"/>
                </a:solidFill>
              </a:rPr>
              <a:t> </a:t>
            </a:r>
            <a:r>
              <a:rPr lang="en-US" sz="2700" dirty="0" smtClean="0">
                <a:solidFill>
                  <a:schemeClr val="tx1"/>
                </a:solidFill>
              </a:rPr>
              <a:t>1-Patients who is too thin or do not grow well.</a:t>
            </a:r>
          </a:p>
          <a:p>
            <a:pPr marL="274320" lvl="1" indent="-274320" algn="l">
              <a:lnSpc>
                <a:spcPct val="150000"/>
              </a:lnSpc>
              <a:buClr>
                <a:schemeClr val="accent3"/>
              </a:buClr>
              <a:buSzPct val="95000"/>
            </a:pPr>
            <a:r>
              <a:rPr lang="en-US" sz="2700" dirty="0" smtClean="0">
                <a:solidFill>
                  <a:schemeClr val="tx1"/>
                </a:solidFill>
              </a:rPr>
              <a:t> 2-Patient with stool color that is changed to abnormal color. </a:t>
            </a:r>
          </a:p>
          <a:p>
            <a:pPr marL="274320" lvl="1" indent="-274320" algn="l">
              <a:lnSpc>
                <a:spcPct val="150000"/>
              </a:lnSpc>
              <a:buClr>
                <a:schemeClr val="accent3"/>
              </a:buClr>
              <a:buSzPct val="95000"/>
            </a:pPr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883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8763000" cy="533399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3000" b="1" dirty="0" smtClean="0"/>
              <a:t>Stool analysis:</a:t>
            </a:r>
            <a:endParaRPr lang="en-US" sz="3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762000"/>
            <a:ext cx="8686800" cy="5867400"/>
          </a:xfrm>
          <a:solidFill>
            <a:schemeClr val="bg1">
              <a:lumMod val="85000"/>
            </a:schemeClr>
          </a:solidFill>
        </p:spPr>
        <p:txBody>
          <a:bodyPr>
            <a:normAutofit fontScale="92500" lnSpcReduction="10000"/>
          </a:bodyPr>
          <a:lstStyle/>
          <a:p>
            <a:pPr algn="l"/>
            <a:r>
              <a:rPr lang="en-US" sz="3000" b="1" dirty="0" smtClean="0">
                <a:solidFill>
                  <a:schemeClr val="tx1"/>
                </a:solidFill>
              </a:rPr>
              <a:t>1-Physical Examination:</a:t>
            </a:r>
          </a:p>
          <a:p>
            <a:pPr algn="l"/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  </a:t>
            </a:r>
            <a:r>
              <a:rPr lang="en-US" sz="3000" b="1" dirty="0" smtClean="0">
                <a:solidFill>
                  <a:srgbClr val="0070C0"/>
                </a:solidFill>
              </a:rPr>
              <a:t>A-Color:</a:t>
            </a:r>
            <a:r>
              <a:rPr lang="en-US" sz="3000" dirty="0" smtClean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rgbClr val="0070C0"/>
                </a:solidFill>
              </a:rPr>
              <a:t>Normal feces </a:t>
            </a:r>
            <a:r>
              <a:rPr lang="en-US" sz="3000" dirty="0" smtClean="0">
                <a:solidFill>
                  <a:schemeClr val="tx1"/>
                </a:solidFill>
              </a:rPr>
              <a:t>has </a:t>
            </a:r>
            <a:r>
              <a:rPr lang="en-US" sz="3000" dirty="0" smtClean="0">
                <a:solidFill>
                  <a:srgbClr val="0070C0"/>
                </a:solidFill>
              </a:rPr>
              <a:t>a dark brown color</a:t>
            </a:r>
            <a:r>
              <a:rPr lang="en-US" sz="3000" dirty="0" smtClean="0">
                <a:solidFill>
                  <a:schemeClr val="tx1"/>
                </a:solidFill>
              </a:rPr>
              <a:t>.</a:t>
            </a:r>
          </a:p>
          <a:p>
            <a:pPr algn="l">
              <a:lnSpc>
                <a:spcPct val="160000"/>
              </a:lnSpc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            (Bilirubin in the presence of bacteria will be </a:t>
            </a:r>
          </a:p>
          <a:p>
            <a:pPr algn="l">
              <a:lnSpc>
                <a:spcPct val="160000"/>
              </a:lnSpc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             oxidized to </a:t>
            </a:r>
            <a:r>
              <a:rPr lang="en-US" sz="3000" dirty="0" err="1" smtClean="0">
                <a:solidFill>
                  <a:schemeClr val="tx1"/>
                </a:solidFill>
              </a:rPr>
              <a:t>urobilinogen</a:t>
            </a:r>
            <a:r>
              <a:rPr lang="en-US" sz="3000" dirty="0" smtClean="0">
                <a:solidFill>
                  <a:schemeClr val="tx1"/>
                </a:solidFill>
              </a:rPr>
              <a:t> which give stool its color).</a:t>
            </a:r>
          </a:p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                </a:t>
            </a:r>
          </a:p>
          <a:p>
            <a:pPr algn="l"/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    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</a:t>
            </a:r>
            <a:r>
              <a:rPr lang="en-US" sz="3000" b="1" dirty="0" smtClean="0">
                <a:solidFill>
                  <a:srgbClr val="0070C0"/>
                </a:solidFill>
              </a:rPr>
              <a:t>Abnormal color</a:t>
            </a:r>
            <a:r>
              <a:rPr lang="en-US" sz="3000" dirty="0" smtClean="0">
                <a:solidFill>
                  <a:schemeClr val="tx1"/>
                </a:solidFill>
              </a:rPr>
              <a:t>:</a:t>
            </a:r>
          </a:p>
          <a:p>
            <a:pPr algn="l">
              <a:lnSpc>
                <a:spcPct val="110000"/>
              </a:lnSpc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  1- </a:t>
            </a:r>
            <a:r>
              <a:rPr lang="en-US" sz="3000" dirty="0" smtClean="0">
                <a:solidFill>
                  <a:srgbClr val="0070C0"/>
                </a:solidFill>
              </a:rPr>
              <a:t>Black color </a:t>
            </a:r>
            <a:r>
              <a:rPr lang="en-US" sz="3000" dirty="0" smtClean="0">
                <a:solidFill>
                  <a:schemeClr val="tx1"/>
                </a:solidFill>
              </a:rPr>
              <a:t>indicates blood of upper GIT origin.</a:t>
            </a:r>
          </a:p>
          <a:p>
            <a:pPr algn="l">
              <a:lnSpc>
                <a:spcPct val="110000"/>
              </a:lnSpc>
            </a:pPr>
            <a:endParaRPr lang="en-US" sz="900" dirty="0" smtClean="0">
              <a:solidFill>
                <a:schemeClr val="tx1"/>
              </a:solidFill>
            </a:endParaRPr>
          </a:p>
          <a:p>
            <a:pPr algn="l">
              <a:lnSpc>
                <a:spcPct val="110000"/>
              </a:lnSpc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  2- </a:t>
            </a:r>
            <a:r>
              <a:rPr lang="en-US" sz="3000" dirty="0" smtClean="0">
                <a:solidFill>
                  <a:srgbClr val="0070C0"/>
                </a:solidFill>
              </a:rPr>
              <a:t>Red color </a:t>
            </a:r>
            <a:r>
              <a:rPr lang="en-US" sz="3000" dirty="0" smtClean="0">
                <a:solidFill>
                  <a:schemeClr val="tx1"/>
                </a:solidFill>
              </a:rPr>
              <a:t>indicates blood of lower GIT origin. </a:t>
            </a:r>
          </a:p>
          <a:p>
            <a:pPr algn="l"/>
            <a:endParaRPr lang="en-US" sz="9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3- </a:t>
            </a:r>
            <a:r>
              <a:rPr lang="en-US" sz="2800" dirty="0" smtClean="0">
                <a:solidFill>
                  <a:srgbClr val="0070C0"/>
                </a:solidFill>
              </a:rPr>
              <a:t>White color</a:t>
            </a:r>
            <a:r>
              <a:rPr lang="en-US" sz="2800" dirty="0" smtClean="0">
                <a:solidFill>
                  <a:schemeClr val="tx1"/>
                </a:solidFill>
              </a:rPr>
              <a:t> indicates yeast fermentation (Candida).</a:t>
            </a:r>
          </a:p>
          <a:p>
            <a:pPr algn="l"/>
            <a:r>
              <a:rPr lang="en-US" dirty="0" smtClean="0"/>
              <a:t>   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-</a:t>
            </a:r>
            <a:r>
              <a:rPr lang="en-US" sz="2800" dirty="0" smtClean="0">
                <a:solidFill>
                  <a:srgbClr val="0070C0"/>
                </a:solidFill>
              </a:rPr>
              <a:t>Very pale color </a:t>
            </a:r>
            <a:r>
              <a:rPr lang="en-US" sz="2800" dirty="0" smtClean="0">
                <a:solidFill>
                  <a:schemeClr val="tx1"/>
                </a:solidFill>
              </a:rPr>
              <a:t>indicates biliary obstruction or barium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enema.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981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610600" cy="6400800"/>
          </a:xfrm>
          <a:solidFill>
            <a:schemeClr val="bg1">
              <a:lumMod val="85000"/>
            </a:schemeClr>
          </a:solidFill>
        </p:spPr>
        <p:txBody>
          <a:bodyPr>
            <a:normAutofit fontScale="92500" lnSpcReduction="20000"/>
          </a:bodyPr>
          <a:lstStyle/>
          <a:p>
            <a:pPr algn="l"/>
            <a:r>
              <a:rPr lang="en-US" sz="3000" b="1" dirty="0" smtClean="0">
                <a:solidFill>
                  <a:schemeClr val="tx1"/>
                </a:solidFill>
              </a:rPr>
              <a:t>Physical Examination:</a:t>
            </a:r>
          </a:p>
          <a:p>
            <a:pPr algn="l"/>
            <a:r>
              <a:rPr lang="en-US" sz="3000" b="1" dirty="0" smtClean="0">
                <a:solidFill>
                  <a:srgbClr val="0070C0"/>
                </a:solidFill>
              </a:rPr>
              <a:t>B-Consistency:</a:t>
            </a:r>
          </a:p>
          <a:p>
            <a:pPr algn="l">
              <a:lnSpc>
                <a:spcPct val="200000"/>
              </a:lnSpc>
            </a:pPr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en-US" sz="3000" b="1" dirty="0" smtClean="0">
                <a:solidFill>
                  <a:schemeClr val="tx1"/>
                </a:solidFill>
              </a:rPr>
              <a:t>-</a:t>
            </a:r>
            <a:r>
              <a:rPr lang="en-US" sz="3000" dirty="0" smtClean="0">
                <a:solidFill>
                  <a:schemeClr val="tx1"/>
                </a:solidFill>
              </a:rPr>
              <a:t>Normal feces is solid to semi-solid depending on diet.</a:t>
            </a:r>
          </a:p>
          <a:p>
            <a:pPr algn="l">
              <a:lnSpc>
                <a:spcPct val="200000"/>
              </a:lnSpc>
            </a:pPr>
            <a:r>
              <a:rPr lang="en-US" sz="3000" dirty="0" smtClean="0"/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-A ribbon like fecal specimen could indicate irritable bowl </a:t>
            </a:r>
          </a:p>
          <a:p>
            <a:pPr algn="l">
              <a:lnSpc>
                <a:spcPct val="200000"/>
              </a:lnSpc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   syndrome or GIT obstruction. </a:t>
            </a:r>
          </a:p>
          <a:p>
            <a:pPr algn="l">
              <a:lnSpc>
                <a:spcPct val="200000"/>
              </a:lnSpc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-Liquid stool indicates diarrhea (Gastroenteritis). </a:t>
            </a:r>
          </a:p>
          <a:p>
            <a:pPr algn="l">
              <a:lnSpc>
                <a:spcPct val="200000"/>
              </a:lnSpc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-Fatty stool indicates mal-digestion ; Vitamins deficiency.</a:t>
            </a:r>
            <a:endParaRPr lang="en-US" sz="30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    (A,D,E,K Group). </a:t>
            </a:r>
            <a:endParaRPr lang="en-US" sz="2800" dirty="0">
              <a:solidFill>
                <a:schemeClr val="tx1"/>
              </a:solidFill>
            </a:endParaRP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055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8610600" cy="6096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Chemical Examination: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838200"/>
            <a:ext cx="8610600" cy="57912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1-The pH: </a:t>
            </a:r>
            <a:r>
              <a:rPr lang="en-US" sz="2800" dirty="0" smtClean="0">
                <a:solidFill>
                  <a:schemeClr val="tx1"/>
                </a:solidFill>
                <a:effectLst/>
              </a:rPr>
              <a:t>The pH of the stool is 7.0-7.5.</a:t>
            </a:r>
          </a:p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2-Suger contents</a:t>
            </a:r>
            <a:r>
              <a:rPr lang="en-US" sz="2800" dirty="0" smtClean="0">
                <a:solidFill>
                  <a:schemeClr val="tx1"/>
                </a:solidFill>
              </a:rPr>
              <a:t>: </a:t>
            </a:r>
          </a:p>
          <a:p>
            <a:pPr algn="l">
              <a:lnSpc>
                <a:spcPct val="150000"/>
              </a:lnSpc>
            </a:pPr>
            <a:r>
              <a:rPr lang="en-US" sz="2600" dirty="0" smtClean="0">
                <a:solidFill>
                  <a:schemeClr val="tx1"/>
                </a:solidFill>
                <a:effectLst/>
              </a:rPr>
              <a:t>The stool contains less than 0.25 grams per deciliter (g/</a:t>
            </a:r>
            <a:r>
              <a:rPr lang="en-US" sz="2600" dirty="0" err="1" smtClean="0">
                <a:solidFill>
                  <a:schemeClr val="tx1"/>
                </a:solidFill>
                <a:effectLst/>
              </a:rPr>
              <a:t>dL</a:t>
            </a:r>
            <a:r>
              <a:rPr lang="en-US" sz="2600" dirty="0" smtClean="0">
                <a:solidFill>
                  <a:schemeClr val="tx1"/>
                </a:solidFill>
                <a:effectLst/>
              </a:rPr>
              <a:t>) or less than 13.9 </a:t>
            </a:r>
            <a:r>
              <a:rPr lang="en-US" sz="2600" dirty="0" err="1" smtClean="0">
                <a:solidFill>
                  <a:schemeClr val="tx1"/>
                </a:solidFill>
                <a:effectLst/>
              </a:rPr>
              <a:t>millimoles</a:t>
            </a:r>
            <a:r>
              <a:rPr lang="en-US" sz="2600" dirty="0" smtClean="0">
                <a:solidFill>
                  <a:schemeClr val="tx1"/>
                </a:solidFill>
                <a:effectLst/>
              </a:rPr>
              <a:t> per liter (</a:t>
            </a:r>
            <a:r>
              <a:rPr lang="en-US" sz="2600" dirty="0" err="1" smtClean="0">
                <a:solidFill>
                  <a:schemeClr val="tx1"/>
                </a:solidFill>
                <a:effectLst/>
              </a:rPr>
              <a:t>mmol</a:t>
            </a:r>
            <a:r>
              <a:rPr lang="en-US" sz="2600" dirty="0" smtClean="0">
                <a:solidFill>
                  <a:schemeClr val="tx1"/>
                </a:solidFill>
                <a:effectLst/>
              </a:rPr>
              <a:t>/L) of sugars.</a:t>
            </a:r>
          </a:p>
          <a:p>
            <a:pPr algn="l"/>
            <a:r>
              <a:rPr lang="en-US" sz="2600" b="1" dirty="0" smtClean="0">
                <a:solidFill>
                  <a:srgbClr val="0070C0"/>
                </a:solidFill>
              </a:rPr>
              <a:t>-Elevated </a:t>
            </a:r>
            <a:r>
              <a:rPr lang="en-US" sz="2600" b="1" dirty="0" err="1" smtClean="0">
                <a:solidFill>
                  <a:srgbClr val="0070C0"/>
                </a:solidFill>
              </a:rPr>
              <a:t>Suger</a:t>
            </a:r>
            <a:r>
              <a:rPr lang="en-US" sz="2600" b="1" dirty="0" smtClean="0">
                <a:solidFill>
                  <a:srgbClr val="0070C0"/>
                </a:solidFill>
              </a:rPr>
              <a:t> indicates (more than 0.5g/dl): </a:t>
            </a:r>
          </a:p>
          <a:p>
            <a:pPr algn="l"/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  -Lactose intolerance.</a:t>
            </a:r>
          </a:p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rgbClr val="0070C0"/>
                </a:solidFill>
              </a:rPr>
              <a:t>3-Fat contents: </a:t>
            </a:r>
          </a:p>
          <a:p>
            <a:pPr algn="l"/>
            <a:r>
              <a:rPr lang="en-US" sz="2600" b="1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effectLst/>
              </a:rPr>
              <a:t>The stool contains 2-7 grams of fat per 24 hours (g/24h).</a:t>
            </a:r>
          </a:p>
          <a:p>
            <a:pPr algn="l"/>
            <a:r>
              <a:rPr lang="en-US" sz="2600" b="1" dirty="0">
                <a:solidFill>
                  <a:schemeClr val="tx1"/>
                </a:solidFill>
              </a:rPr>
              <a:t> </a:t>
            </a:r>
            <a:r>
              <a:rPr lang="en-US" sz="2600" b="1" dirty="0" err="1" smtClean="0">
                <a:solidFill>
                  <a:srgbClr val="0070C0"/>
                </a:solidFill>
              </a:rPr>
              <a:t>Steatorrhea</a:t>
            </a:r>
            <a:r>
              <a:rPr lang="en-US" sz="2600" dirty="0" smtClean="0">
                <a:solidFill>
                  <a:schemeClr val="tx1"/>
                </a:solidFill>
              </a:rPr>
              <a:t>: </a:t>
            </a:r>
            <a:r>
              <a:rPr lang="en-US" sz="2600" dirty="0" smtClean="0">
                <a:solidFill>
                  <a:srgbClr val="FF0000"/>
                </a:solidFill>
              </a:rPr>
              <a:t>95% </a:t>
            </a:r>
            <a:r>
              <a:rPr lang="en-US" sz="2600" dirty="0" err="1" smtClean="0">
                <a:solidFill>
                  <a:srgbClr val="FF0000"/>
                </a:solidFill>
              </a:rPr>
              <a:t>ethanolic</a:t>
            </a:r>
            <a:r>
              <a:rPr lang="en-US" sz="2600" dirty="0" smtClean="0">
                <a:solidFill>
                  <a:srgbClr val="FF0000"/>
                </a:solidFill>
              </a:rPr>
              <a:t>-Sudan black-II stain </a:t>
            </a:r>
            <a:r>
              <a:rPr lang="en-US" sz="2600" dirty="0" smtClean="0">
                <a:solidFill>
                  <a:schemeClr val="tx1"/>
                </a:solidFill>
              </a:rPr>
              <a:t>or</a:t>
            </a:r>
            <a:r>
              <a:rPr lang="en-US" sz="2600" dirty="0" smtClean="0">
                <a:solidFill>
                  <a:srgbClr val="FF0000"/>
                </a:solidFill>
              </a:rPr>
              <a:t> Acetic acid</a:t>
            </a:r>
            <a:r>
              <a:rPr lang="en-US" sz="2600" dirty="0" smtClean="0">
                <a:solidFill>
                  <a:schemeClr val="tx1"/>
                </a:solidFill>
              </a:rPr>
              <a:t>: </a:t>
            </a:r>
          </a:p>
          <a:p>
            <a:pPr algn="l"/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60 red droplets of neutral fats on HPF.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811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6477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457200" indent="-457200" algn="l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High levels of fat </a:t>
            </a:r>
            <a:r>
              <a:rPr lang="en-US" sz="2800" dirty="0" smtClean="0">
                <a:solidFill>
                  <a:schemeClr val="tx1"/>
                </a:solidFill>
                <a:effectLst/>
              </a:rPr>
              <a:t>in the stool may be caused by diseases      </a:t>
            </a:r>
          </a:p>
          <a:p>
            <a:pPr algn="l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</a:t>
            </a:r>
            <a:r>
              <a:rPr lang="en-US" sz="2800" dirty="0" smtClean="0">
                <a:solidFill>
                  <a:schemeClr val="tx1"/>
                </a:solidFill>
                <a:effectLst/>
              </a:rPr>
              <a:t>such as </a:t>
            </a:r>
            <a:r>
              <a:rPr lang="en-US" sz="2800" dirty="0" smtClean="0">
                <a:solidFill>
                  <a:srgbClr val="0070C0"/>
                </a:solidFill>
                <a:effectLst/>
              </a:rPr>
              <a:t>pancreatitis</a:t>
            </a:r>
            <a:r>
              <a:rPr lang="en-US" sz="2800" dirty="0" smtClean="0">
                <a:solidFill>
                  <a:schemeClr val="tx1"/>
                </a:solidFill>
                <a:effectLst/>
              </a:rPr>
              <a:t>, </a:t>
            </a:r>
            <a:r>
              <a:rPr lang="en-US" sz="2800" dirty="0" smtClean="0">
                <a:solidFill>
                  <a:srgbClr val="0070C0"/>
                </a:solidFill>
                <a:effectLst/>
              </a:rPr>
              <a:t>celiac</a:t>
            </a:r>
            <a:r>
              <a:rPr lang="en-US" sz="2800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effectLst/>
              </a:rPr>
              <a:t>disease</a:t>
            </a:r>
            <a:r>
              <a:rPr lang="en-US" sz="2800" dirty="0" smtClean="0">
                <a:solidFill>
                  <a:schemeClr val="tx1"/>
                </a:solidFill>
                <a:effectLst/>
              </a:rPr>
              <a:t> ,or </a:t>
            </a:r>
            <a:r>
              <a:rPr lang="en-US" sz="2800" dirty="0" smtClean="0">
                <a:solidFill>
                  <a:srgbClr val="0070C0"/>
                </a:solidFill>
                <a:effectLst/>
              </a:rPr>
              <a:t>cystic</a:t>
            </a:r>
            <a:r>
              <a:rPr lang="en-US" sz="2800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effectLst/>
              </a:rPr>
              <a:t>fibrosis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</a:p>
          <a:p>
            <a:pPr marL="457200" indent="-457200" algn="l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rgbClr val="0070C0"/>
                </a:solidFill>
              </a:rPr>
              <a:t>Celiac disease </a:t>
            </a:r>
            <a:r>
              <a:rPr lang="en-US" sz="2800" dirty="0" smtClean="0">
                <a:solidFill>
                  <a:schemeClr val="tx1"/>
                </a:solidFill>
              </a:rPr>
              <a:t>(allergy to Gluten protein in wheat).</a:t>
            </a:r>
          </a:p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rgbClr val="0070C0"/>
                </a:solidFill>
              </a:rPr>
              <a:t>4-Occult blood: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chemeClr val="tx1"/>
                </a:solidFill>
              </a:rPr>
              <a:t>(The stool guaiac test): </a:t>
            </a:r>
          </a:p>
          <a:p>
            <a:pPr algn="l"/>
            <a:r>
              <a:rPr lang="en-US" sz="2600" dirty="0">
                <a:solidFill>
                  <a:schemeClr val="tx1"/>
                </a:solidFill>
              </a:rPr>
              <a:t> -</a:t>
            </a:r>
            <a:r>
              <a:rPr lang="en-US" sz="2600" dirty="0" smtClean="0">
                <a:solidFill>
                  <a:schemeClr val="tx1"/>
                </a:solidFill>
              </a:rPr>
              <a:t>Occult blood can be detected chemically : </a:t>
            </a:r>
          </a:p>
          <a:p>
            <a:pPr algn="l"/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1- Paper surface with </a:t>
            </a:r>
            <a:r>
              <a:rPr lang="en-US" sz="2600" dirty="0" smtClean="0">
                <a:solidFill>
                  <a:srgbClr val="0070C0"/>
                </a:solidFill>
              </a:rPr>
              <a:t>phenolic</a:t>
            </a:r>
            <a:r>
              <a:rPr lang="en-US" sz="2600" dirty="0" smtClean="0">
                <a:solidFill>
                  <a:schemeClr val="tx1"/>
                </a:solidFill>
              </a:rPr>
              <a:t> compound </a:t>
            </a:r>
            <a:r>
              <a:rPr lang="en-US" sz="2600" dirty="0" smtClean="0">
                <a:solidFill>
                  <a:srgbClr val="0070C0"/>
                </a:solidFill>
              </a:rPr>
              <a:t>alpha-guaiaconic    </a:t>
            </a:r>
          </a:p>
          <a:p>
            <a:pPr algn="l"/>
            <a:r>
              <a:rPr lang="en-US" sz="2600" dirty="0">
                <a:solidFill>
                  <a:srgbClr val="0070C0"/>
                </a:solidFill>
              </a:rPr>
              <a:t> </a:t>
            </a:r>
            <a:r>
              <a:rPr lang="en-US" sz="2600" dirty="0" smtClean="0">
                <a:solidFill>
                  <a:srgbClr val="0070C0"/>
                </a:solidFill>
              </a:rPr>
              <a:t>     acid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2- Stool applied to the paper.</a:t>
            </a:r>
          </a:p>
          <a:p>
            <a:pPr algn="l"/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3-</a:t>
            </a:r>
            <a:r>
              <a:rPr lang="en-US" sz="2600" dirty="0" smtClean="0">
                <a:solidFill>
                  <a:srgbClr val="0070C0"/>
                </a:solidFill>
              </a:rPr>
              <a:t>Hydrogen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rgbClr val="0070C0"/>
                </a:solidFill>
              </a:rPr>
              <a:t>peroxide</a:t>
            </a:r>
            <a:r>
              <a:rPr lang="en-US" sz="2600" dirty="0" smtClean="0">
                <a:solidFill>
                  <a:schemeClr val="tx1"/>
                </a:solidFill>
              </a:rPr>
              <a:t> oxidizes alpha-guaiaconic acid to </a:t>
            </a:r>
            <a:r>
              <a:rPr lang="en-US" sz="2600" b="1" dirty="0" smtClean="0">
                <a:solidFill>
                  <a:srgbClr val="0070C0"/>
                </a:solidFill>
              </a:rPr>
              <a:t>dark-</a:t>
            </a:r>
          </a:p>
          <a:p>
            <a:pPr algn="l"/>
            <a:r>
              <a:rPr lang="en-US" sz="2600" b="1" dirty="0">
                <a:solidFill>
                  <a:srgbClr val="0070C0"/>
                </a:solidFill>
              </a:rPr>
              <a:t> </a:t>
            </a:r>
            <a:r>
              <a:rPr lang="en-US" sz="2600" b="1" dirty="0" smtClean="0">
                <a:solidFill>
                  <a:srgbClr val="0070C0"/>
                </a:solidFill>
              </a:rPr>
              <a:t>    blue color</a:t>
            </a:r>
            <a:r>
              <a:rPr lang="en-US" sz="2600" dirty="0" smtClean="0">
                <a:solidFill>
                  <a:schemeClr val="tx1"/>
                </a:solidFill>
              </a:rPr>
              <a:t> within </a:t>
            </a:r>
            <a:r>
              <a:rPr lang="en-US" sz="2600" dirty="0" smtClean="0">
                <a:solidFill>
                  <a:srgbClr val="0070C0"/>
                </a:solidFill>
              </a:rPr>
              <a:t>two seconds</a:t>
            </a:r>
            <a:r>
              <a:rPr lang="en-US" sz="2600" dirty="0" smtClean="0">
                <a:solidFill>
                  <a:schemeClr val="tx1"/>
                </a:solidFill>
              </a:rPr>
              <a:t>. </a:t>
            </a:r>
          </a:p>
          <a:p>
            <a:pPr algn="l">
              <a:lnSpc>
                <a:spcPct val="150000"/>
              </a:lnSpc>
            </a:pP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4-</a:t>
            </a:r>
            <a:r>
              <a:rPr lang="en-US" sz="2600" b="1" dirty="0" smtClean="0">
                <a:solidFill>
                  <a:srgbClr val="0070C0"/>
                </a:solidFill>
              </a:rPr>
              <a:t>Heme</a:t>
            </a:r>
            <a:r>
              <a:rPr lang="en-US" sz="2600" dirty="0" smtClean="0">
                <a:solidFill>
                  <a:schemeClr val="tx1"/>
                </a:solidFill>
              </a:rPr>
              <a:t> is a catalyst of this reaction.    </a:t>
            </a:r>
          </a:p>
          <a:p>
            <a:pPr algn="l">
              <a:lnSpc>
                <a:spcPct val="150000"/>
              </a:lnSpc>
            </a:pP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15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6477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Patients should be instructed to avoid red meat, </a:t>
            </a:r>
            <a:r>
              <a:rPr lang="en-US" sz="2800" dirty="0" smtClean="0">
                <a:solidFill>
                  <a:schemeClr val="tx1"/>
                </a:solidFill>
              </a:rPr>
              <a:t>horse- radish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chemeClr val="tx1"/>
                </a:solidFill>
              </a:rPr>
              <a:t>Aspirin, </a:t>
            </a:r>
            <a:r>
              <a:rPr lang="en-US" sz="2800" dirty="0" smtClean="0">
                <a:solidFill>
                  <a:schemeClr val="tx1"/>
                </a:solidFill>
              </a:rPr>
              <a:t>Vitamin C as they interfere with the test by their catalases and peroxidases .</a:t>
            </a:r>
          </a:p>
          <a:p>
            <a:pPr algn="l">
              <a:lnSpc>
                <a:spcPct val="150000"/>
              </a:lnSpc>
            </a:pPr>
            <a:endParaRPr lang="en-US" sz="2800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rgbClr val="0070C0"/>
                </a:solidFill>
              </a:rPr>
              <a:t>Clinical significance of the test: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1-Diagnosis of Colorectal cancer.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2-Diagnosis of ulcer hemorrhoids.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3-Invasive Gastroenteritis. </a:t>
            </a:r>
          </a:p>
          <a:p>
            <a:pPr algn="l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/>
            <a:endParaRPr lang="en-US" dirty="0"/>
          </a:p>
        </p:txBody>
      </p:sp>
      <p:pic>
        <p:nvPicPr>
          <p:cNvPr id="4" name="Picture 2" descr="C:\Users\halmubarak.KSU1\Pictures\220px-Guaiac_test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486400" y="2277269"/>
            <a:ext cx="3200400" cy="3721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0545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8610600" cy="53339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Stool analysis form: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838200"/>
            <a:ext cx="8610600" cy="57912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pic>
        <p:nvPicPr>
          <p:cNvPr id="4" name="صورة 3" descr="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90600"/>
            <a:ext cx="82296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135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907</Words>
  <Application>Microsoft Office PowerPoint</Application>
  <PresentationFormat>On-screen Show (4:3)</PresentationFormat>
  <Paragraphs>181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Stool analysis:</vt:lpstr>
      <vt:lpstr> Clinical significance of stool analysis: </vt:lpstr>
      <vt:lpstr>For whom Stool analysis is urgently required?</vt:lpstr>
      <vt:lpstr>Stool analysis:</vt:lpstr>
      <vt:lpstr>N</vt:lpstr>
      <vt:lpstr>Chemical Examination:</vt:lpstr>
      <vt:lpstr>N</vt:lpstr>
      <vt:lpstr>N</vt:lpstr>
      <vt:lpstr>Stool analysis form:</vt:lpstr>
      <vt:lpstr>Microscopic Examination: </vt:lpstr>
      <vt:lpstr>Amoebic dysentery: Entamoeba histolytica (Rhizopoda):</vt:lpstr>
      <vt:lpstr>Entamoeba histolytica life cycle:</vt:lpstr>
      <vt:lpstr>Giardia intestinalis :</vt:lpstr>
      <vt:lpstr> Balantidial dysentery: Balantidium coli:  </vt:lpstr>
      <vt:lpstr>Helminthes: </vt:lpstr>
      <vt:lpstr>Cysticercosis: Taenia (Cestoda) infection:</vt:lpstr>
      <vt:lpstr> Ascaris lumbricoides life cycle:  </vt:lpstr>
      <vt:lpstr>N</vt:lpstr>
      <vt:lpstr>N</vt:lpstr>
      <vt:lpstr>N</vt:lpstr>
      <vt:lpstr>N</vt:lpstr>
      <vt:lpstr>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Stool analysis:</dc:title>
  <dc:creator>Dr.Nemr Mansour</dc:creator>
  <cp:lastModifiedBy>Dr.Nemr Mansour</cp:lastModifiedBy>
  <cp:revision>52</cp:revision>
  <dcterms:created xsi:type="dcterms:W3CDTF">2012-11-21T06:28:35Z</dcterms:created>
  <dcterms:modified xsi:type="dcterms:W3CDTF">2014-12-17T08:48:57Z</dcterms:modified>
</cp:coreProperties>
</file>